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1" r:id="rId2"/>
    <p:sldId id="256" r:id="rId3"/>
    <p:sldId id="275" r:id="rId4"/>
    <p:sldId id="295" r:id="rId5"/>
    <p:sldId id="290" r:id="rId6"/>
    <p:sldId id="298" r:id="rId7"/>
    <p:sldId id="293" r:id="rId8"/>
    <p:sldId id="296" r:id="rId9"/>
    <p:sldId id="292" r:id="rId10"/>
    <p:sldId id="297" r:id="rId11"/>
    <p:sldId id="294" r:id="rId12"/>
    <p:sldId id="257" r:id="rId13"/>
    <p:sldId id="299" r:id="rId14"/>
    <p:sldId id="300" r:id="rId15"/>
    <p:sldId id="303" r:id="rId16"/>
    <p:sldId id="274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>
        <p:scale>
          <a:sx n="84" d="100"/>
          <a:sy n="84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1498" y="-8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2510-4B77-45AC-87D8-6091CC774ED3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7303-6617-4E89-A0B1-9D3AFD008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87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4B2E-BA9E-4C41-A2F3-928F1C9DC95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F8FF3-646A-437D-8A5F-061990AA0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3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61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74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2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33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57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07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65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Refers to how we gather information through our five senses</a:t>
            </a:r>
          </a:p>
          <a:p>
            <a:r>
              <a:rPr lang="en-US" dirty="0" smtClean="0"/>
              <a:t>Two distinct ways of perceiving the data that we gather</a:t>
            </a:r>
          </a:p>
          <a:p>
            <a:r>
              <a:rPr lang="en-US" dirty="0" smtClean="0"/>
              <a:t>"</a:t>
            </a:r>
            <a:r>
              <a:rPr lang="en-US" b="1" dirty="0" smtClean="0"/>
              <a:t>Sensing</a:t>
            </a:r>
            <a:r>
              <a:rPr lang="en-US" dirty="0" smtClean="0"/>
              <a:t>" preference absorbs data in a literal, concrete fashion</a:t>
            </a:r>
          </a:p>
          <a:p>
            <a:r>
              <a:rPr lang="en-US" dirty="0" smtClean="0"/>
              <a:t>"</a:t>
            </a:r>
            <a:r>
              <a:rPr lang="en-US" b="1" dirty="0" smtClean="0"/>
              <a:t>Intuitive</a:t>
            </a:r>
            <a:r>
              <a:rPr lang="en-US" dirty="0" smtClean="0"/>
              <a:t>" preference generates abstract possibilities from information that is gathered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73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49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have the capability to make decisions based on two very different sets of criteria</a:t>
            </a:r>
          </a:p>
          <a:p>
            <a:r>
              <a:rPr lang="en-US" dirty="0" smtClean="0"/>
              <a:t>When someone makes a decision that is based on logic and reason, they are operating in </a:t>
            </a:r>
            <a:r>
              <a:rPr lang="en-US" b="1" dirty="0" smtClean="0"/>
              <a:t>THINKING</a:t>
            </a:r>
            <a:r>
              <a:rPr lang="en-US" dirty="0" smtClean="0"/>
              <a:t> mode. </a:t>
            </a:r>
          </a:p>
          <a:p>
            <a:r>
              <a:rPr lang="en-US" dirty="0" smtClean="0"/>
              <a:t>When someone makes a decision that is based on their value system, or what they believe to be right, they are operating in </a:t>
            </a:r>
            <a:r>
              <a:rPr lang="en-US" b="1" dirty="0" smtClean="0"/>
              <a:t>FEELING</a:t>
            </a:r>
            <a:r>
              <a:rPr lang="en-US" dirty="0" smtClean="0"/>
              <a:t> mode. </a:t>
            </a:r>
          </a:p>
          <a:p>
            <a:r>
              <a:rPr lang="en-US" dirty="0" smtClean="0"/>
              <a:t>Some decisions are made entirely by Thinking or Feeling processes. </a:t>
            </a:r>
          </a:p>
          <a:p>
            <a:r>
              <a:rPr lang="en-US" dirty="0" smtClean="0"/>
              <a:t>Most decisions involve some Thinking and some Feeling. </a:t>
            </a:r>
          </a:p>
          <a:p>
            <a:r>
              <a:rPr lang="en-US" dirty="0" smtClean="0"/>
              <a:t>Decisions that we find most difficult are those in which we have conflicts between our Thinking and Feeling sides; our dominant preference will take over. </a:t>
            </a:r>
          </a:p>
          <a:p>
            <a:r>
              <a:rPr lang="en-US" dirty="0" smtClean="0"/>
              <a:t>Decisions which we find easy to make and feel good about are usually a result of being in sync with both our Feeling and Thinking sides.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25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65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attitude towards the external world, and how we live our lives on a day-to-day basis</a:t>
            </a:r>
          </a:p>
          <a:p>
            <a:r>
              <a:rPr lang="en-US" b="1" dirty="0" smtClean="0"/>
              <a:t>Judging</a:t>
            </a:r>
            <a:r>
              <a:rPr lang="en-US" dirty="0" smtClean="0"/>
              <a:t> preference want things to be neat, orderly and established</a:t>
            </a:r>
          </a:p>
          <a:p>
            <a:r>
              <a:rPr lang="en-US" b="1" dirty="0" smtClean="0"/>
              <a:t>Perceiving</a:t>
            </a:r>
            <a:r>
              <a:rPr lang="en-US" dirty="0" smtClean="0"/>
              <a:t> preference wants things to be flexible and spontaneous</a:t>
            </a:r>
          </a:p>
          <a:p>
            <a:r>
              <a:rPr lang="en-US" dirty="0" smtClean="0"/>
              <a:t>People with strong </a:t>
            </a:r>
            <a:r>
              <a:rPr lang="en-US" b="1" cap="all" dirty="0" smtClean="0"/>
              <a:t>Judging</a:t>
            </a:r>
            <a:r>
              <a:rPr lang="en-US" dirty="0" smtClean="0"/>
              <a:t> preferences might have a hard time accepting people with strong Perceiving preferences, and vice-versa.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"mixed" couple </a:t>
            </a:r>
            <a:r>
              <a:rPr lang="en-US" dirty="0" smtClean="0"/>
              <a:t>(one Perceiving and one Judging) can complement each other very well, if they have developed themselves enough to be able to accept each other's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F8FF3-646A-437D-8A5F-061990AA0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8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5231B1-77D1-44A1-BA94-448651D5214C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5633FB-C157-43AD-B3FD-8E73962B5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itypage.com/html/high-leve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LEARNING STYLES</a:t>
            </a:r>
            <a:br>
              <a:rPr lang="en-US" dirty="0" smtClean="0"/>
            </a:br>
            <a:r>
              <a:rPr lang="en-US" dirty="0" smtClean="0"/>
              <a:t>ALLIGNED WITH </a:t>
            </a:r>
            <a:br>
              <a:rPr lang="en-US" dirty="0" smtClean="0"/>
            </a:br>
            <a:r>
              <a:rPr lang="en-US" dirty="0" smtClean="0"/>
              <a:t>PERSONALITY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95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TOWARD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44454478"/>
              </p:ext>
            </p:extLst>
          </p:nvPr>
        </p:nvGraphicFramePr>
        <p:xfrm>
          <a:off x="304800" y="1676400"/>
          <a:ext cx="40386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JUDGING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Want things settled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(bring</a:t>
                      </a:r>
                      <a:r>
                        <a:rPr lang="en-US" sz="2400" baseline="0" dirty="0" smtClean="0"/>
                        <a:t> closure)</a:t>
                      </a:r>
                      <a:endParaRPr lang="en-US" sz="2400" dirty="0" smtClean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Make a list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Schedule things in advance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Form and express judgments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99480046"/>
              </p:ext>
            </p:extLst>
          </p:nvPr>
        </p:nvGraphicFramePr>
        <p:xfrm>
          <a:off x="4648200" y="1676400"/>
          <a:ext cx="4038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PERCEIVING</a:t>
                      </a:r>
                      <a:endParaRPr lang="en-US" sz="2800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Want things open-ended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Act spontaneously;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400" dirty="0" smtClean="0"/>
                        <a:t>(decide</a:t>
                      </a:r>
                      <a:r>
                        <a:rPr lang="en-US" sz="2400" baseline="0" dirty="0" smtClean="0"/>
                        <a:t> on the spot)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Postpone decisions for other options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 things at the last minute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747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276" y="1295400"/>
            <a:ext cx="48387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695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Survey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our preference.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incommon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124075"/>
            <a:ext cx="6972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071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Short-hand </a:t>
            </a:r>
            <a:r>
              <a:rPr lang="en-US" dirty="0"/>
              <a:t>designations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b="1" dirty="0" smtClean="0"/>
              <a:t>16</a:t>
            </a:r>
            <a:r>
              <a:rPr lang="en-US" dirty="0" smtClean="0"/>
              <a:t> </a:t>
            </a:r>
            <a:r>
              <a:rPr lang="en-US" b="1" dirty="0"/>
              <a:t>Personality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ENTJ</a:t>
            </a:r>
            <a:r>
              <a:rPr lang="en-US" dirty="0"/>
              <a:t>, INFP, ISTJ, ENFJ </a:t>
            </a:r>
            <a:r>
              <a:rPr lang="en-US" dirty="0" smtClean="0"/>
              <a:t>……………..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Order </a:t>
            </a:r>
            <a:r>
              <a:rPr lang="en-US" dirty="0"/>
              <a:t>and organization </a:t>
            </a:r>
            <a:r>
              <a:rPr lang="en-US" dirty="0" smtClean="0"/>
              <a:t>to letter codes</a:t>
            </a:r>
          </a:p>
          <a:p>
            <a:pPr lvl="2"/>
            <a:r>
              <a:rPr lang="en-US" b="1" dirty="0"/>
              <a:t>Perceiving</a:t>
            </a:r>
            <a:r>
              <a:rPr lang="en-US" dirty="0"/>
              <a:t> </a:t>
            </a:r>
            <a:r>
              <a:rPr lang="en-US" dirty="0" smtClean="0"/>
              <a:t>Functions</a:t>
            </a:r>
          </a:p>
          <a:p>
            <a:pPr lvl="2"/>
            <a:r>
              <a:rPr lang="en-US" b="1" dirty="0" smtClean="0"/>
              <a:t>Judging</a:t>
            </a:r>
            <a:r>
              <a:rPr lang="en-US" dirty="0" smtClean="0"/>
              <a:t> </a:t>
            </a:r>
            <a:r>
              <a:rPr lang="en-US" dirty="0"/>
              <a:t>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06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Middle two letters  deal with mental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pPr lvl="1"/>
            <a:r>
              <a:rPr lang="en-US" sz="3200" dirty="0"/>
              <a:t>Two categories:</a:t>
            </a:r>
          </a:p>
          <a:p>
            <a:pPr lvl="2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letter </a:t>
            </a:r>
            <a:r>
              <a:rPr lang="en-US" sz="2800" dirty="0" smtClean="0"/>
              <a:t>&gt;&gt; </a:t>
            </a:r>
            <a:r>
              <a:rPr lang="en-US" sz="2800" dirty="0"/>
              <a:t>the preferred means of </a:t>
            </a:r>
            <a:r>
              <a:rPr lang="en-US" sz="2800" b="1" i="1" dirty="0"/>
              <a:t>perceiving</a:t>
            </a:r>
          </a:p>
          <a:p>
            <a:pPr lvl="3"/>
            <a:r>
              <a:rPr lang="en-US" sz="2800" dirty="0"/>
              <a:t>Sensing or </a:t>
            </a:r>
            <a:r>
              <a:rPr lang="en-US" sz="2800" dirty="0" smtClean="0"/>
              <a:t>Intuition</a:t>
            </a:r>
          </a:p>
          <a:p>
            <a:pPr lvl="3"/>
            <a:endParaRPr lang="en-US" sz="2800" dirty="0" smtClean="0"/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letter </a:t>
            </a:r>
            <a:r>
              <a:rPr lang="en-US" sz="2800" dirty="0" smtClean="0"/>
              <a:t>&gt;&gt; </a:t>
            </a:r>
            <a:r>
              <a:rPr lang="en-US" sz="2800" dirty="0"/>
              <a:t>the preferred means of </a:t>
            </a:r>
            <a:r>
              <a:rPr lang="en-US" sz="2800" b="1" i="1" dirty="0"/>
              <a:t>judging</a:t>
            </a:r>
          </a:p>
          <a:p>
            <a:pPr lvl="3"/>
            <a:r>
              <a:rPr lang="en-US" sz="2800" dirty="0"/>
              <a:t>Thinking or Feeling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35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your personality type and review the description.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Let’s compare our preferences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1314450" lvl="1" indent="-914400">
              <a:buFont typeface="+mj-lt"/>
              <a:buAutoNum type="arabicPeriod"/>
            </a:pPr>
            <a:r>
              <a:rPr lang="en-US" dirty="0" smtClean="0"/>
              <a:t>What type of learning activities do you prefer?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dirty="0" smtClean="0"/>
              <a:t>What type of assessments do you prefer?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dirty="0" smtClean="0"/>
              <a:t>Others?</a:t>
            </a:r>
          </a:p>
          <a:p>
            <a:pPr marL="400050" lvl="1" indent="0" algn="ctr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3675329"/>
              </p:ext>
            </p:extLst>
          </p:nvPr>
        </p:nvGraphicFramePr>
        <p:xfrm>
          <a:off x="1295400" y="3124200"/>
          <a:ext cx="6096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0160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earning activities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Types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assessments</a:t>
                      </a:r>
                      <a:endParaRPr lang="en-US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825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I S T J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Serious and quiet, interested in security and peaceful living.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thorough, responsible, and dependable.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powers of concentration.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Usually interested in supporting and promoting traditions and establishments.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Well-organized and hard working towards identified goals.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sually accomplish any task once they have set their mind to it.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1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S T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Quiet and reserved, interested in how and why things work.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Excellent skills with mechanical things.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Risk-takers who they live for the moment.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Usually interested in and talented at extreme sports.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Uncomplicated in their desires.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Loyal to their peers and to their internal value systems, but not overly concerned with respecting laws and rules if they get in the way of getting something done.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Detached and analytical, they excel at finding solutions to practical problems. </a:t>
            </a:r>
          </a:p>
        </p:txBody>
      </p:sp>
    </p:spTree>
    <p:extLst>
      <p:ext uri="{BB962C8B-B14F-4D97-AF65-F5344CB8AC3E}">
        <p14:creationId xmlns:p14="http://schemas.microsoft.com/office/powerpoint/2010/main" xmlns="" val="358323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</a:t>
            </a:r>
            <a:r>
              <a:rPr lang="en-US" sz="8000" b="1" dirty="0" smtClean="0"/>
              <a:t>SF</a:t>
            </a:r>
            <a:r>
              <a:rPr lang="en-US" sz="8000" b="1" dirty="0" smtClean="0"/>
              <a:t>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Quiet, kind, and conscientious.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Usually puts the needs of others above their own needs.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Stable and practical, value security and traditions.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sense of space and function.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Rich inner world of observations about people.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perceptive of other's feelings. Interested in serving others.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7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dirty="0" smtClean="0"/>
              <a:t>Carl G. Jung </a:t>
            </a:r>
            <a:br>
              <a:rPr lang="en-US" dirty="0" smtClean="0"/>
            </a:br>
            <a:r>
              <a:rPr lang="en-US" dirty="0" smtClean="0"/>
              <a:t> PERSONALITY 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839200" cy="4343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“I </a:t>
            </a:r>
            <a:r>
              <a:rPr lang="en-US" dirty="0">
                <a:solidFill>
                  <a:srgbClr val="7030A0"/>
                </a:solidFill>
              </a:rPr>
              <a:t>can improve my interpersonal relationships, realign my expectations towards others, </a:t>
            </a:r>
            <a:r>
              <a:rPr lang="en-US" dirty="0" smtClean="0">
                <a:solidFill>
                  <a:srgbClr val="7030A0"/>
                </a:solidFill>
              </a:rPr>
              <a:t>and </a:t>
            </a:r>
            <a:r>
              <a:rPr lang="en-US" dirty="0">
                <a:solidFill>
                  <a:srgbClr val="7030A0"/>
                </a:solidFill>
              </a:rPr>
              <a:t>gain a better self-knowledge that will help me define and achieve </a:t>
            </a:r>
            <a:r>
              <a:rPr lang="en-US" dirty="0" smtClean="0">
                <a:solidFill>
                  <a:srgbClr val="7030A0"/>
                </a:solidFill>
              </a:rPr>
              <a:t>goals.”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hlinkClick r:id="rId3"/>
            </a:endParaRPr>
          </a:p>
          <a:p>
            <a:endParaRPr lang="en-US" dirty="0">
              <a:hlinkClick r:id="rId3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92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S F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Quiet, serious, sensitive and kind.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like conflict, and not likely to do things which may generate conflict.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Loyal and faithful.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well-developed senses, and aesthetic appreciation for beauty.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interested in leading or controlling others. Flexible and open-minded.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Likely to be original and creative. Enjoy the present moment.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7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N F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Quietly forceful, original, and sensitive.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Tend to stick to things until they are done.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intuitive about people, and concerned for their feelings.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value systems which they strictly adhere to.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Well-respected for their perseverance in doing the right thing.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Likely to be individualistic, rather than leading or following.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72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N F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Quiet, reflective, and idealistic. Interested in serving humanity.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value system, which they strive to live in accordance with.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loyal.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Adaptable and laid-back unless a strongly-held value is threatened.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Usually talented writers. Mentally quick, and able to see possibilities.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Interested in understanding and helping people.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702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N T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Independent, original, analytical, and determined.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Exceptional ability to turn theories into solid plans of 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value knowledge, competence, and structure; very high standards for their performance, and the performance of others.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Driven to derive meaning from their visions.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Long-range thinkers.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 leaders, but will follow if they trust existing leaders.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90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I N T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Logical, original, creative thinkers.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become very excited about theories and ideas. Exceptionally capable and driven to turn theories into clear understandings.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value knowledge, competence and logic.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Quiet and reserved, hard to get to know well.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Individualistic, having no interest in leading or following others.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47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S T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Friendly, adaptable, action-oriented.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"Doers" who are focused on immediate results.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Living in the here-and-now, they're risk-takers who live fast-paced lifestyles.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Impatient with long explanations.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loyal to their peers, but not usually respectful of laws and rules if they get in the way of getting things done.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Great people skills.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8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S T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Practical, traditional, and organized.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Likely to be athletic.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interested in theory or abstraction unless they see the practical application.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clear visions of the way things should be.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Loyal and hard-working.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 to be in charge. Exceptionally capable in organizing and running activities.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"Good citizens" who value security and peaceful living.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9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S F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People-oriented and fun-loving, make things more fun for others by their enjoyment.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Living for the moment; love new experiences.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islike theory and impersonal analysis.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Interested in serving others.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Likely to be the center of attention in social situations.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common sense and practical ability.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6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S F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Warm-hearted, popular, and conscientious.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Tend to put the needs of others over their own needs.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Feel strong sense of responsibility and duty.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traditions and security.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Interested in serving others.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positive reinforcement to feel good about themselves.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Well-developed sense of space and function.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00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N F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Enthusiastic, idealistic, and creative.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Able to do almost anything that interests them.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Great people skills.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to live life in accordance with their inner values.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Excited by new ideas, but bored with details.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Open-minded and flexible, with a broad range of interests and 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80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  PREFERENCES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Dependence on activity   </a:t>
            </a:r>
          </a:p>
          <a:p>
            <a:pPr lvl="1"/>
            <a:r>
              <a:rPr lang="en-US" sz="3200" dirty="0" smtClean="0"/>
              <a:t>Extroverts		- Introverts</a:t>
            </a:r>
          </a:p>
          <a:p>
            <a:r>
              <a:rPr lang="en-US" dirty="0" smtClean="0"/>
              <a:t>Perceiving the information and data</a:t>
            </a:r>
          </a:p>
          <a:p>
            <a:pPr lvl="1"/>
            <a:r>
              <a:rPr lang="en-US" sz="3200" dirty="0" smtClean="0"/>
              <a:t>Sensing		- Intuitive</a:t>
            </a:r>
          </a:p>
          <a:p>
            <a:r>
              <a:rPr lang="en-US" dirty="0" smtClean="0"/>
              <a:t>Making </a:t>
            </a:r>
            <a:r>
              <a:rPr lang="en-US" dirty="0"/>
              <a:t>decisions from information and data</a:t>
            </a:r>
          </a:p>
          <a:p>
            <a:pPr lvl="1"/>
            <a:r>
              <a:rPr lang="en-US" sz="3200" dirty="0" smtClean="0"/>
              <a:t>Thinking</a:t>
            </a:r>
            <a:r>
              <a:rPr lang="en-US" sz="3200" dirty="0"/>
              <a:t>		- </a:t>
            </a:r>
            <a:r>
              <a:rPr lang="en-US" sz="3200" dirty="0" smtClean="0"/>
              <a:t>Feeling</a:t>
            </a:r>
          </a:p>
          <a:p>
            <a:r>
              <a:rPr lang="en-US" dirty="0" smtClean="0"/>
              <a:t>Attitude toward received </a:t>
            </a:r>
            <a:r>
              <a:rPr lang="en-US" dirty="0"/>
              <a:t>information and data</a:t>
            </a:r>
          </a:p>
          <a:p>
            <a:pPr lvl="1"/>
            <a:r>
              <a:rPr lang="en-US" sz="3200" dirty="0" smtClean="0"/>
              <a:t>Judging		- Perceiving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7026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N F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Popular and sensitive, with outstanding people skills.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Externally focused, with real concern for how others think and feel.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Usually dislike being alone; see everything from the human angle, and dislike impersonal analysis.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Very effective at managing people issues, and leading group discussions.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Interested in serving others, and probably place the needs of others over their own needs.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46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N T P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Creative, resourceful, and intellectually quick.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at a broad range of things.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Enjoy debating issues; may be into "one-up-</a:t>
            </a:r>
            <a:r>
              <a:rPr lang="en-US" dirty="0" err="1" smtClean="0"/>
              <a:t>manship</a:t>
            </a:r>
            <a:r>
              <a:rPr lang="en-US" dirty="0" smtClean="0"/>
              <a:t>".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Very excited about new ideas and projects, but may neglect the more routine aspects of life.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Generally outspoken and assertive.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Enjoy people and are stimulating company.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Excellent ability to understand concepts and apply logic to find solutions.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79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 N T J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Assertive and outspoken -  driven to lead.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Excellent ability to understand difficult organizational problems and create solid solutions.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Intelligent and well-informed; usually excel at public speaking.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knowledge and competence, and usually have little patience with inefficiency or disorganization.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15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</a:t>
            </a:r>
            <a:r>
              <a:rPr lang="en-US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activity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16479001"/>
              </p:ext>
            </p:extLst>
          </p:nvPr>
        </p:nvGraphicFramePr>
        <p:xfrm>
          <a:off x="381000" y="2133600"/>
          <a:ext cx="39624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EXTRAVERT</a:t>
                      </a:r>
                      <a:endParaRPr lang="en-US" sz="2800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Talk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Listen to what someone is saying 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Actively participate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Cook dinner, or make a cup of coffee </a:t>
                      </a:r>
                    </a:p>
                  </a:txBody>
                  <a:tcPr marL="44873" marR="44873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54301187"/>
              </p:ext>
            </p:extLst>
          </p:nvPr>
        </p:nvGraphicFramePr>
        <p:xfrm>
          <a:off x="4648200" y="2133600"/>
          <a:ext cx="4038600" cy="380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6098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cap="all" baseline="0" dirty="0" smtClean="0">
                          <a:solidFill>
                            <a:schemeClr val="bg1"/>
                          </a:solidFill>
                        </a:rPr>
                        <a:t>Introverts</a:t>
                      </a:r>
                    </a:p>
                  </a:txBody>
                  <a:tcPr marL="44873" marR="44873"/>
                </a:tc>
              </a:tr>
              <a:tr h="546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Read</a:t>
                      </a:r>
                    </a:p>
                  </a:txBody>
                  <a:tcPr marL="44873" marR="44873"/>
                </a:tc>
              </a:tr>
              <a:tr h="7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Think</a:t>
                      </a:r>
                      <a:r>
                        <a:rPr lang="en-US" sz="2800" baseline="0" dirty="0" smtClean="0"/>
                        <a:t> before speaking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44873" marR="44873"/>
                </a:tc>
              </a:tr>
              <a:tr h="51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Aware</a:t>
                      </a:r>
                      <a:r>
                        <a:rPr lang="en-US" sz="2800" baseline="0" dirty="0" smtClean="0"/>
                        <a:t> of feelings</a:t>
                      </a:r>
                      <a:endParaRPr lang="en-US" sz="2800" dirty="0" smtClean="0"/>
                    </a:p>
                  </a:txBody>
                  <a:tcPr marL="44873" marR="44873"/>
                </a:tc>
              </a:tr>
              <a:tr h="1132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Think through a problem so that you understand it </a:t>
                      </a:r>
                    </a:p>
                  </a:txBody>
                  <a:tcPr marL="44873" marR="448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9731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*** </a:t>
            </a:r>
            <a:r>
              <a:rPr lang="en-US" b="1" dirty="0"/>
              <a:t>Important distinction is which world we live in more often.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91836"/>
            <a:ext cx="5864020" cy="583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98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 </a:t>
            </a:r>
            <a: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28638884"/>
              </p:ext>
            </p:extLst>
          </p:nvPr>
        </p:nvGraphicFramePr>
        <p:xfrm>
          <a:off x="381000" y="1600200"/>
          <a:ext cx="40386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667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SENSES</a:t>
                      </a:r>
                      <a:endParaRPr lang="en-US" sz="2800" dirty="0"/>
                    </a:p>
                  </a:txBody>
                  <a:tcPr/>
                </a:tc>
              </a:tr>
              <a:tr h="667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Taste food </a:t>
                      </a:r>
                    </a:p>
                  </a:txBody>
                  <a:tcPr/>
                </a:tc>
              </a:tr>
              <a:tr h="875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Notice a stoplight changing </a:t>
                      </a:r>
                    </a:p>
                  </a:txBody>
                  <a:tcPr/>
                </a:tc>
              </a:tr>
              <a:tr h="844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Memorize a speech </a:t>
                      </a:r>
                    </a:p>
                  </a:txBody>
                  <a:tcPr/>
                </a:tc>
              </a:tr>
              <a:tr h="667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 steps in a plan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(Literal and concrete)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3352131"/>
              </p:ext>
            </p:extLst>
          </p:nvPr>
        </p:nvGraphicFramePr>
        <p:xfrm>
          <a:off x="4724400" y="1600200"/>
          <a:ext cx="4038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INTUITIVE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Find new way to do things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Think about future implications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Perceive underlying meaning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See the big picture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(Abstract)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150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** </a:t>
            </a:r>
            <a:r>
              <a:rPr lang="en-US" b="1" dirty="0"/>
              <a:t>Important distinction is which method of gathering information do we trust the most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600"/>
            <a:ext cx="720170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895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 MAKING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13263817"/>
              </p:ext>
            </p:extLst>
          </p:nvPr>
        </p:nvGraphicFramePr>
        <p:xfrm>
          <a:off x="228600" y="1676400"/>
          <a:ext cx="3505200" cy="441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THINKER</a:t>
                      </a:r>
                      <a:endParaRPr lang="en-US" sz="2800" dirty="0"/>
                    </a:p>
                  </a:txBody>
                  <a:tcPr/>
                </a:tc>
              </a:tr>
              <a:tr h="11992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Decision - rational, logical, impartial (pre-defined rules)</a:t>
                      </a:r>
                    </a:p>
                  </a:txBody>
                  <a:tcPr/>
                </a:tc>
              </a:tr>
              <a:tr h="1255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</a:t>
                      </a:r>
                      <a:r>
                        <a:rPr lang="en-US" sz="1600" b="1" dirty="0" smtClean="0"/>
                        <a:t>"The Right Thing", </a:t>
                      </a:r>
                      <a:r>
                        <a:rPr lang="en-US" sz="1600" dirty="0" smtClean="0"/>
                        <a:t>whether or not we like it</a:t>
                      </a:r>
                      <a:endParaRPr lang="en-US" sz="1600" dirty="0"/>
                    </a:p>
                  </a:txBody>
                  <a:tcPr/>
                </a:tc>
              </a:tr>
              <a:tr h="864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Establish guidelines to follow</a:t>
                      </a: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Buy something because it</a:t>
                      </a:r>
                      <a:r>
                        <a:rPr lang="en-US" sz="1600" baseline="0" dirty="0" smtClean="0"/>
                        <a:t> is in our budget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62360682"/>
              </p:ext>
            </p:extLst>
          </p:nvPr>
        </p:nvGraphicFramePr>
        <p:xfrm>
          <a:off x="4343400" y="1676400"/>
          <a:ext cx="4343400" cy="467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5104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FEELER</a:t>
                      </a:r>
                      <a:endParaRPr lang="en-US" sz="2800" dirty="0"/>
                    </a:p>
                  </a:txBody>
                  <a:tcPr/>
                </a:tc>
              </a:tr>
              <a:tr h="13608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Decisions on individual case in</a:t>
                      </a:r>
                      <a:r>
                        <a:rPr lang="en-US" sz="1600" baseline="0" dirty="0" smtClean="0"/>
                        <a:t> a </a:t>
                      </a:r>
                      <a:r>
                        <a:rPr lang="en-US" sz="1600" dirty="0" smtClean="0"/>
                        <a:t>subjective manner (right within their own </a:t>
                      </a:r>
                      <a:r>
                        <a:rPr lang="en-US" sz="1600" b="1" dirty="0" smtClean="0"/>
                        <a:t>value systems)</a:t>
                      </a:r>
                    </a:p>
                  </a:txBody>
                  <a:tcPr/>
                </a:tc>
              </a:tr>
              <a:tr h="1351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Refrain from telling something that may upset someone</a:t>
                      </a:r>
                    </a:p>
                  </a:txBody>
                  <a:tcPr/>
                </a:tc>
              </a:tr>
              <a:tr h="930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 not take a job because of</a:t>
                      </a:r>
                      <a:r>
                        <a:rPr lang="en-US" sz="1600" baseline="0" dirty="0" smtClean="0"/>
                        <a:t> poor </a:t>
                      </a:r>
                      <a:r>
                        <a:rPr lang="en-US" sz="1600" dirty="0" smtClean="0"/>
                        <a:t>work environment </a:t>
                      </a:r>
                    </a:p>
                  </a:txBody>
                  <a:tcPr/>
                </a:tc>
              </a:tr>
              <a:tr h="510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Buy something because we like it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6841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**Important distinction is which way of life do we lean towards, and are more comfortable with</a:t>
            </a:r>
            <a:br>
              <a:rPr lang="en-US" b="1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83575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912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2926</TotalTime>
  <Words>1687</Words>
  <Application>Microsoft Office PowerPoint</Application>
  <PresentationFormat>On-screen Show (4:3)</PresentationFormat>
  <Paragraphs>244</Paragraphs>
  <Slides>32</Slides>
  <Notes>12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LEARNING STYLES ALLIGNED WITH  PERSONALITY TYPES</vt:lpstr>
      <vt:lpstr>Carl G. Jung   PERSONALITY  TYPES</vt:lpstr>
      <vt:lpstr>FOUR   PREFERENCES</vt:lpstr>
      <vt:lpstr>Dependent on activity</vt:lpstr>
      <vt:lpstr>*** Important distinction is which world we live in more often.  </vt:lpstr>
      <vt:lpstr>Perceive the information</vt:lpstr>
      <vt:lpstr>** Important distinction is which method of gathering information do we trust the most</vt:lpstr>
      <vt:lpstr>DECISION- MAKING  FROM INFORMATION</vt:lpstr>
      <vt:lpstr>**Important distinction is which way of life do we lean towards, and are more comfortable with </vt:lpstr>
      <vt:lpstr>ATTITUDE TOWARD INFORMATION</vt:lpstr>
      <vt:lpstr>Slide 11</vt:lpstr>
      <vt:lpstr>Complete Survey</vt:lpstr>
      <vt:lpstr>Short-hand designations  for 16 Personality Types</vt:lpstr>
      <vt:lpstr>Slide 14</vt:lpstr>
      <vt:lpstr>Slide 15</vt:lpstr>
      <vt:lpstr>Let’s compare our preferences.</vt:lpstr>
      <vt:lpstr>I S T J</vt:lpstr>
      <vt:lpstr>I S T P</vt:lpstr>
      <vt:lpstr>I SFJ</vt:lpstr>
      <vt:lpstr>I S F P</vt:lpstr>
      <vt:lpstr>I N F J</vt:lpstr>
      <vt:lpstr>I N F P</vt:lpstr>
      <vt:lpstr>I N T J</vt:lpstr>
      <vt:lpstr>I N T P</vt:lpstr>
      <vt:lpstr>E S T P</vt:lpstr>
      <vt:lpstr>E S T J</vt:lpstr>
      <vt:lpstr>E S F P</vt:lpstr>
      <vt:lpstr>E S F J</vt:lpstr>
      <vt:lpstr>E N F P</vt:lpstr>
      <vt:lpstr>E N F J</vt:lpstr>
      <vt:lpstr>E N T P</vt:lpstr>
      <vt:lpstr>E N T 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</dc:creator>
  <cp:lastModifiedBy>RaRummel</cp:lastModifiedBy>
  <cp:revision>56</cp:revision>
  <cp:lastPrinted>2011-08-18T00:04:50Z</cp:lastPrinted>
  <dcterms:created xsi:type="dcterms:W3CDTF">2011-08-07T02:45:36Z</dcterms:created>
  <dcterms:modified xsi:type="dcterms:W3CDTF">2012-02-02T18:15:16Z</dcterms:modified>
</cp:coreProperties>
</file>